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44" r:id="rId1"/>
  </p:sldMasterIdLst>
  <p:notesMasterIdLst>
    <p:notesMasterId r:id="rId22"/>
  </p:notesMasterIdLst>
  <p:sldIdLst>
    <p:sldId id="256" r:id="rId2"/>
    <p:sldId id="262" r:id="rId3"/>
    <p:sldId id="264" r:id="rId4"/>
    <p:sldId id="260" r:id="rId5"/>
    <p:sldId id="263" r:id="rId6"/>
    <p:sldId id="265" r:id="rId7"/>
    <p:sldId id="257" r:id="rId8"/>
    <p:sldId id="261" r:id="rId9"/>
    <p:sldId id="268" r:id="rId10"/>
    <p:sldId id="267" r:id="rId11"/>
    <p:sldId id="259" r:id="rId12"/>
    <p:sldId id="269" r:id="rId13"/>
    <p:sldId id="276" r:id="rId14"/>
    <p:sldId id="270" r:id="rId15"/>
    <p:sldId id="271" r:id="rId16"/>
    <p:sldId id="272" r:id="rId17"/>
    <p:sldId id="273" r:id="rId18"/>
    <p:sldId id="266" r:id="rId19"/>
    <p:sldId id="275" r:id="rId20"/>
    <p:sldId id="274"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04"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1D6D8DF-D1CD-4879-8453-880A41019684}" type="datetimeFigureOut">
              <a:rPr lang="en-US" smtClean="0"/>
              <a:pPr/>
              <a:t>2/21/2013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DBC7401-D2AE-47B9-8727-57AA72E3D263}" type="slidenum">
              <a:rPr lang="en-US" smtClean="0"/>
              <a:pPr/>
              <a:t>‹#›</a:t>
            </a:fld>
            <a:endParaRPr lang="en-US"/>
          </a:p>
        </p:txBody>
      </p:sp>
    </p:spTree>
    <p:extLst>
      <p:ext uri="{BB962C8B-B14F-4D97-AF65-F5344CB8AC3E}">
        <p14:creationId xmlns:p14="http://schemas.microsoft.com/office/powerpoint/2010/main" val="12874400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DBC7401-D2AE-47B9-8727-57AA72E3D263}" type="slidenum">
              <a:rPr lang="en-US" smtClean="0"/>
              <a:pPr/>
              <a:t>5</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growth is mainly</a:t>
            </a:r>
            <a:r>
              <a:rPr lang="en-US" baseline="0" dirty="0" smtClean="0"/>
              <a:t> in the region integrates sensory information to help guide movement (control their bodies)</a:t>
            </a:r>
            <a:endParaRPr lang="en-US" dirty="0"/>
          </a:p>
        </p:txBody>
      </p:sp>
      <p:sp>
        <p:nvSpPr>
          <p:cNvPr id="4" name="Slide Number Placeholder 3"/>
          <p:cNvSpPr>
            <a:spLocks noGrp="1"/>
          </p:cNvSpPr>
          <p:nvPr>
            <p:ph type="sldNum" sz="quarter" idx="10"/>
          </p:nvPr>
        </p:nvSpPr>
        <p:spPr/>
        <p:txBody>
          <a:bodyPr/>
          <a:lstStyle/>
          <a:p>
            <a:fld id="{1DBC7401-D2AE-47B9-8727-57AA72E3D263}" type="slidenum">
              <a:rPr lang="en-US" smtClean="0"/>
              <a:pPr/>
              <a:t>8</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DBC7401-D2AE-47B9-8727-57AA72E3D263}" type="slidenum">
              <a:rPr lang="en-US" smtClean="0"/>
              <a:pPr/>
              <a:t>10</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DBC7401-D2AE-47B9-8727-57AA72E3D263}" type="slidenum">
              <a:rPr lang="en-US" smtClean="0"/>
              <a:pPr/>
              <a:t>15</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DBC7401-D2AE-47B9-8727-57AA72E3D263}" type="slidenum">
              <a:rPr lang="en-US" smtClean="0"/>
              <a:pPr/>
              <a:t>17</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4F5F1E68-6F40-4519-AD24-839A801D81EC}" type="datetime1">
              <a:rPr lang="en-US" smtClean="0"/>
              <a:pPr/>
              <a:t>2/21/2013</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B34E95CE-512A-42EF-8024-763351D5CDCC}" type="slidenum">
              <a:rPr lang="en-US" smtClean="0"/>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404BF94-F78A-4AF0-8B15-95D85E7563CB}" type="datetime1">
              <a:rPr lang="en-US" smtClean="0"/>
              <a:pPr/>
              <a:t>2/21/2013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4E95CE-512A-42EF-8024-763351D5CDC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63534E6-6F29-4820-A679-7FB7DB1F3255}" type="datetime1">
              <a:rPr lang="en-US" smtClean="0"/>
              <a:pPr/>
              <a:t>2/21/2013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4E95CE-512A-42EF-8024-763351D5CDC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6795DE1C-9CB2-47C3-9924-EB982616AF6D}" type="datetime1">
              <a:rPr lang="en-US" smtClean="0"/>
              <a:pPr/>
              <a:t>2/21/2013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4E95CE-512A-42EF-8024-763351D5CDCC}" type="slidenum">
              <a:rPr lang="en-US" smtClean="0"/>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C14112D5-B85A-4DC3-8886-D50726DB5CC5}" type="datetime1">
              <a:rPr lang="en-US" smtClean="0"/>
              <a:pPr/>
              <a:t>2/21/2013</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B34E95CE-512A-42EF-8024-763351D5CDCC}"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B0F1B065-1965-46CD-9D88-8910A2C6536F}" type="datetime1">
              <a:rPr lang="en-US" smtClean="0"/>
              <a:pPr/>
              <a:t>2/21/2013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4E95CE-512A-42EF-8024-763351D5CDCC}"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E518D141-E9BD-4070-AD25-9CC370A10923}" type="datetime1">
              <a:rPr lang="en-US" smtClean="0"/>
              <a:pPr/>
              <a:t>2/21/2013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34E95CE-512A-42EF-8024-763351D5CDCC}"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9EB69554-281D-44DF-A393-0D4D083340AF}" type="datetime1">
              <a:rPr lang="en-US" smtClean="0"/>
              <a:pPr/>
              <a:t>2/21/2013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34E95CE-512A-42EF-8024-763351D5CDC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D0F3BA0-CFE4-4C84-AE54-17D35119CA30}" type="datetime1">
              <a:rPr lang="en-US" smtClean="0"/>
              <a:pPr/>
              <a:t>2/21/2013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34E95CE-512A-42EF-8024-763351D5CDC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553CA23C-B1B6-4D55-BE45-5E176101F917}" type="datetime1">
              <a:rPr lang="en-US" smtClean="0"/>
              <a:pPr/>
              <a:t>2/21/2013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4E95CE-512A-42EF-8024-763351D5CDCC}"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78368629-8AFB-448B-864B-BAA57ED5CF22}" type="datetime1">
              <a:rPr lang="en-US" smtClean="0"/>
              <a:pPr/>
              <a:t>2/21/2013</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B34E95CE-512A-42EF-8024-763351D5CDCC}"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62255FAE-803F-4E47-8405-72FCD7EA2D03}" type="datetime1">
              <a:rPr lang="en-US" smtClean="0"/>
              <a:pPr/>
              <a:t>2/21/2013</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B34E95CE-512A-42EF-8024-763351D5CDC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hf hdr="0" ftr="0" dt="0"/>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a:bodyPr>
          <a:lstStyle/>
          <a:p>
            <a:r>
              <a:rPr lang="en-US" dirty="0" smtClean="0"/>
              <a:t>Jingyu Cui, Mother of two</a:t>
            </a:r>
            <a:endParaRPr lang="en-US" dirty="0"/>
          </a:p>
        </p:txBody>
      </p:sp>
      <p:sp>
        <p:nvSpPr>
          <p:cNvPr id="2" name="Title 1"/>
          <p:cNvSpPr>
            <a:spLocks noGrp="1"/>
          </p:cNvSpPr>
          <p:nvPr>
            <p:ph type="ctrTitle"/>
          </p:nvPr>
        </p:nvSpPr>
        <p:spPr/>
        <p:txBody>
          <a:bodyPr/>
          <a:lstStyle/>
          <a:p>
            <a:r>
              <a:rPr lang="en-US" dirty="0" smtClean="0"/>
              <a:t>A Child’s Brain</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Sensitive Periods</a:t>
            </a:r>
            <a:endParaRPr lang="en-US" dirty="0"/>
          </a:p>
        </p:txBody>
      </p:sp>
      <p:sp>
        <p:nvSpPr>
          <p:cNvPr id="3" name="Slide Number Placeholder 2"/>
          <p:cNvSpPr>
            <a:spLocks noGrp="1"/>
          </p:cNvSpPr>
          <p:nvPr>
            <p:ph type="sldNum" sz="quarter" idx="12"/>
          </p:nvPr>
        </p:nvSpPr>
        <p:spPr/>
        <p:txBody>
          <a:bodyPr/>
          <a:lstStyle/>
          <a:p>
            <a:fld id="{B34E95CE-512A-42EF-8024-763351D5CDCC}" type="slidenum">
              <a:rPr lang="en-US" smtClean="0"/>
              <a:pPr/>
              <a:t>10</a:t>
            </a:fld>
            <a:endParaRPr lang="en-US"/>
          </a:p>
        </p:txBody>
      </p:sp>
      <p:pic>
        <p:nvPicPr>
          <p:cNvPr id="5" name="Picture 2" descr="C:\Users\jingyu.cui\Desktop\ChildDevelopment\Brain-Development_smaller-title_620x387.jpg"/>
          <p:cNvPicPr>
            <a:picLocks noGrp="1" noChangeAspect="1" noChangeArrowheads="1"/>
          </p:cNvPicPr>
          <p:nvPr>
            <p:ph sz="quarter" idx="1"/>
          </p:nvPr>
        </p:nvPicPr>
        <p:blipFill>
          <a:blip r:embed="rId3" cstate="print"/>
          <a:stretch>
            <a:fillRect/>
          </a:stretch>
        </p:blipFill>
        <p:spPr bwMode="auto">
          <a:xfrm>
            <a:off x="228600" y="1524000"/>
            <a:ext cx="4343400" cy="4343400"/>
          </a:xfrm>
          <a:prstGeom prst="rect">
            <a:avLst/>
          </a:prstGeom>
          <a:noFill/>
        </p:spPr>
      </p:pic>
      <p:sp>
        <p:nvSpPr>
          <p:cNvPr id="6" name="Content Placeholder 5"/>
          <p:cNvSpPr>
            <a:spLocks noGrp="1"/>
          </p:cNvSpPr>
          <p:nvPr>
            <p:ph sz="quarter" idx="2"/>
          </p:nvPr>
        </p:nvSpPr>
        <p:spPr/>
        <p:txBody>
          <a:bodyPr>
            <a:normAutofit fontScale="77500" lnSpcReduction="20000"/>
          </a:bodyPr>
          <a:lstStyle/>
          <a:p>
            <a:r>
              <a:rPr lang="en-US" dirty="0" smtClean="0"/>
              <a:t>They are the times in development when experience has a particularly strong or long-lasting effect on construction of the brain circuit.</a:t>
            </a:r>
          </a:p>
          <a:p>
            <a:r>
              <a:rPr lang="en-US" dirty="0" smtClean="0"/>
              <a:t>Receiving the correct sort of experience during a sensitive period is essential for the maturation of the particular behaviors that rely on that circuitry</a:t>
            </a:r>
          </a:p>
          <a:p>
            <a:r>
              <a:rPr lang="en-US" dirty="0" smtClean="0"/>
              <a:t>Different functions have their own sensitive periods </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Sensitive Periods</a:t>
            </a:r>
            <a:endParaRPr lang="en-US" dirty="0"/>
          </a:p>
        </p:txBody>
      </p:sp>
      <p:sp>
        <p:nvSpPr>
          <p:cNvPr id="5" name="Slide Number Placeholder 4"/>
          <p:cNvSpPr>
            <a:spLocks noGrp="1"/>
          </p:cNvSpPr>
          <p:nvPr>
            <p:ph type="sldNum" sz="quarter" idx="12"/>
          </p:nvPr>
        </p:nvSpPr>
        <p:spPr/>
        <p:txBody>
          <a:bodyPr/>
          <a:lstStyle/>
          <a:p>
            <a:fld id="{B34E95CE-512A-42EF-8024-763351D5CDCC}" type="slidenum">
              <a:rPr lang="en-US" smtClean="0"/>
              <a:pPr/>
              <a:t>11</a:t>
            </a:fld>
            <a:endParaRPr lang="en-US"/>
          </a:p>
        </p:txBody>
      </p:sp>
      <p:sp>
        <p:nvSpPr>
          <p:cNvPr id="6" name="Content Placeholder 5"/>
          <p:cNvSpPr>
            <a:spLocks noGrp="1"/>
          </p:cNvSpPr>
          <p:nvPr>
            <p:ph sz="quarter" idx="1"/>
          </p:nvPr>
        </p:nvSpPr>
        <p:spPr/>
        <p:txBody>
          <a:bodyPr/>
          <a:lstStyle/>
          <a:p>
            <a:r>
              <a:rPr lang="en-US" dirty="0" smtClean="0"/>
              <a:t>Sensitive periods are most common in infants and toddlers because the brain is undergoing such dramatic growth; but they can occur at other times as well.</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Learning Language</a:t>
            </a:r>
            <a:endParaRPr lang="en-US" dirty="0"/>
          </a:p>
        </p:txBody>
      </p:sp>
      <p:sp>
        <p:nvSpPr>
          <p:cNvPr id="3" name="Slide Number Placeholder 2"/>
          <p:cNvSpPr>
            <a:spLocks noGrp="1"/>
          </p:cNvSpPr>
          <p:nvPr>
            <p:ph type="sldNum" sz="quarter" idx="12"/>
          </p:nvPr>
        </p:nvSpPr>
        <p:spPr/>
        <p:txBody>
          <a:bodyPr/>
          <a:lstStyle/>
          <a:p>
            <a:fld id="{B34E95CE-512A-42EF-8024-763351D5CDCC}" type="slidenum">
              <a:rPr lang="en-US" smtClean="0"/>
              <a:pPr/>
              <a:t>12</a:t>
            </a:fld>
            <a:endParaRPr lang="en-US"/>
          </a:p>
        </p:txBody>
      </p:sp>
      <p:sp>
        <p:nvSpPr>
          <p:cNvPr id="4" name="Content Placeholder 3"/>
          <p:cNvSpPr>
            <a:spLocks noGrp="1"/>
          </p:cNvSpPr>
          <p:nvPr>
            <p:ph sz="quarter" idx="1"/>
          </p:nvPr>
        </p:nvSpPr>
        <p:spPr/>
        <p:txBody>
          <a:bodyPr/>
          <a:lstStyle/>
          <a:p>
            <a:r>
              <a:rPr lang="en-US" dirty="0" smtClean="0"/>
              <a:t>Babies start to learn language a long time before they are able to speak.</a:t>
            </a:r>
          </a:p>
          <a:p>
            <a:r>
              <a:rPr lang="en-US" dirty="0" smtClean="0"/>
              <a:t>Young infants can distinguish and categorize the sounds of all languages of the world.</a:t>
            </a:r>
          </a:p>
          <a:p>
            <a:r>
              <a:rPr lang="en-US" dirty="0" smtClean="0"/>
              <a:t>By six months to ten months, babies become better at identifying the phonemes of their native language and worse at identifying that of other languages.</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Sensitive Periods for language </a:t>
            </a:r>
            <a:endParaRPr lang="en-US" dirty="0"/>
          </a:p>
        </p:txBody>
      </p:sp>
      <p:sp>
        <p:nvSpPr>
          <p:cNvPr id="3" name="Slide Number Placeholder 2"/>
          <p:cNvSpPr>
            <a:spLocks noGrp="1"/>
          </p:cNvSpPr>
          <p:nvPr>
            <p:ph type="sldNum" sz="quarter" idx="12"/>
          </p:nvPr>
        </p:nvSpPr>
        <p:spPr/>
        <p:txBody>
          <a:bodyPr/>
          <a:lstStyle/>
          <a:p>
            <a:fld id="{B34E95CE-512A-42EF-8024-763351D5CDCC}" type="slidenum">
              <a:rPr lang="en-US" smtClean="0"/>
              <a:pPr/>
              <a:t>13</a:t>
            </a:fld>
            <a:endParaRPr lang="en-US"/>
          </a:p>
        </p:txBody>
      </p:sp>
      <p:sp>
        <p:nvSpPr>
          <p:cNvPr id="4" name="Content Placeholder 3"/>
          <p:cNvSpPr>
            <a:spLocks noGrp="1"/>
          </p:cNvSpPr>
          <p:nvPr>
            <p:ph sz="quarter" idx="1"/>
          </p:nvPr>
        </p:nvSpPr>
        <p:spPr/>
        <p:txBody>
          <a:bodyPr>
            <a:normAutofit fontScale="92500" lnSpcReduction="10000"/>
          </a:bodyPr>
          <a:lstStyle/>
          <a:p>
            <a:r>
              <a:rPr lang="en-US" dirty="0" smtClean="0"/>
              <a:t>In the first year or two: phonemes</a:t>
            </a:r>
          </a:p>
          <a:p>
            <a:r>
              <a:rPr lang="en-US" dirty="0" smtClean="0"/>
              <a:t>A Child’s ability to acquire syntax rules declines gradually after age eight.</a:t>
            </a:r>
          </a:p>
          <a:p>
            <a:r>
              <a:rPr lang="en-US" dirty="0" smtClean="0"/>
              <a:t>Children can learn more than one native languages if they exposed to those languages early enough. Their brains appear to represent the languages somewhat separately.</a:t>
            </a:r>
          </a:p>
          <a:p>
            <a:r>
              <a:rPr lang="en-US" dirty="0" smtClean="0"/>
              <a:t>Learning a second language also changes the brain. A region of the brain is larger in people who speak more than one language, and it is largest in those who learned the second language when they were young or speak it fluently. </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Gender Difference</a:t>
            </a:r>
            <a:endParaRPr lang="en-US" dirty="0"/>
          </a:p>
        </p:txBody>
      </p:sp>
      <p:sp>
        <p:nvSpPr>
          <p:cNvPr id="3" name="Slide Number Placeholder 2"/>
          <p:cNvSpPr>
            <a:spLocks noGrp="1"/>
          </p:cNvSpPr>
          <p:nvPr>
            <p:ph type="sldNum" sz="quarter" idx="12"/>
          </p:nvPr>
        </p:nvSpPr>
        <p:spPr/>
        <p:txBody>
          <a:bodyPr/>
          <a:lstStyle/>
          <a:p>
            <a:fld id="{B34E95CE-512A-42EF-8024-763351D5CDCC}" type="slidenum">
              <a:rPr lang="en-US" smtClean="0"/>
              <a:pPr/>
              <a:t>14</a:t>
            </a:fld>
            <a:endParaRPr lang="en-US"/>
          </a:p>
        </p:txBody>
      </p:sp>
      <p:sp>
        <p:nvSpPr>
          <p:cNvPr id="4" name="Content Placeholder 3"/>
          <p:cNvSpPr>
            <a:spLocks noGrp="1"/>
          </p:cNvSpPr>
          <p:nvPr>
            <p:ph sz="quarter" idx="1"/>
          </p:nvPr>
        </p:nvSpPr>
        <p:spPr/>
        <p:txBody>
          <a:bodyPr/>
          <a:lstStyle/>
          <a:p>
            <a:r>
              <a:rPr lang="en-US" dirty="0" smtClean="0"/>
              <a:t>Most gender differences are too small to matter.</a:t>
            </a:r>
          </a:p>
          <a:p>
            <a:r>
              <a:rPr lang="en-US" dirty="0" smtClean="0"/>
              <a:t>For nearly all sex differences, the differences among individual girls or boys are much larger than the average differences between gender, with a few import exceptions.</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Big Gender Differences </a:t>
            </a:r>
            <a:endParaRPr lang="en-US" dirty="0"/>
          </a:p>
        </p:txBody>
      </p:sp>
      <p:sp>
        <p:nvSpPr>
          <p:cNvPr id="3" name="Slide Number Placeholder 2"/>
          <p:cNvSpPr>
            <a:spLocks noGrp="1"/>
          </p:cNvSpPr>
          <p:nvPr>
            <p:ph type="sldNum" sz="quarter" idx="12"/>
          </p:nvPr>
        </p:nvSpPr>
        <p:spPr/>
        <p:txBody>
          <a:bodyPr/>
          <a:lstStyle/>
          <a:p>
            <a:fld id="{B34E95CE-512A-42EF-8024-763351D5CDCC}" type="slidenum">
              <a:rPr lang="en-US" smtClean="0"/>
              <a:pPr/>
              <a:t>15</a:t>
            </a:fld>
            <a:endParaRPr lang="en-US"/>
          </a:p>
        </p:txBody>
      </p:sp>
      <p:pic>
        <p:nvPicPr>
          <p:cNvPr id="2050" name="Picture 2"/>
          <p:cNvPicPr>
            <a:picLocks noGrp="1" noChangeAspect="1" noChangeArrowheads="1"/>
          </p:cNvPicPr>
          <p:nvPr>
            <p:ph sz="quarter" idx="1"/>
          </p:nvPr>
        </p:nvPicPr>
        <p:blipFill>
          <a:blip r:embed="rId3" cstate="print"/>
          <a:stretch>
            <a:fillRect/>
          </a:stretch>
        </p:blipFill>
        <p:spPr bwMode="auto">
          <a:xfrm>
            <a:off x="228600" y="1524000"/>
            <a:ext cx="4114800" cy="3505200"/>
          </a:xfrm>
          <a:prstGeom prst="rect">
            <a:avLst/>
          </a:prstGeom>
          <a:noFill/>
          <a:ln w="9525">
            <a:noFill/>
            <a:miter lim="800000"/>
            <a:headEnd/>
            <a:tailEnd/>
          </a:ln>
        </p:spPr>
      </p:pic>
      <p:sp>
        <p:nvSpPr>
          <p:cNvPr id="6" name="Content Placeholder 5"/>
          <p:cNvSpPr>
            <a:spLocks noGrp="1"/>
          </p:cNvSpPr>
          <p:nvPr>
            <p:ph sz="quarter" idx="2"/>
          </p:nvPr>
        </p:nvSpPr>
        <p:spPr/>
        <p:txBody>
          <a:bodyPr>
            <a:normAutofit fontScale="77500" lnSpcReduction="20000"/>
          </a:bodyPr>
          <a:lstStyle/>
          <a:p>
            <a:r>
              <a:rPr lang="en-US" dirty="0" smtClean="0"/>
              <a:t>Toy preferences: gender </a:t>
            </a:r>
            <a:r>
              <a:rPr lang="en-US" dirty="0" err="1" smtClean="0"/>
              <a:t>identiy</a:t>
            </a:r>
            <a:endParaRPr lang="en-US" dirty="0" smtClean="0"/>
          </a:p>
          <a:p>
            <a:r>
              <a:rPr lang="en-US" dirty="0" smtClean="0"/>
              <a:t>Boys are significantly more active and physically aggressive than girls</a:t>
            </a:r>
          </a:p>
          <a:p>
            <a:pPr lvl="1"/>
            <a:r>
              <a:rPr lang="en-US" dirty="0" smtClean="0"/>
              <a:t>Girls’ brains mature earlier than boys’</a:t>
            </a:r>
          </a:p>
          <a:p>
            <a:pPr lvl="1"/>
            <a:r>
              <a:rPr lang="en-US" dirty="0" smtClean="0"/>
              <a:t>Girls are </a:t>
            </a:r>
            <a:r>
              <a:rPr lang="en-US" dirty="0" err="1" smtClean="0"/>
              <a:t>moderatly</a:t>
            </a:r>
            <a:r>
              <a:rPr lang="en-US" dirty="0" smtClean="0"/>
              <a:t> better at inhibitory control</a:t>
            </a:r>
          </a:p>
          <a:p>
            <a:r>
              <a:rPr lang="en-US" dirty="0" smtClean="0"/>
              <a:t>Girls are a bit more advanced in verbal development, fine motor control</a:t>
            </a:r>
          </a:p>
          <a:p>
            <a:r>
              <a:rPr lang="en-US" dirty="0" smtClean="0"/>
              <a:t>Boys are better at mentally rotating objects through space (map reading, navigation)</a:t>
            </a:r>
          </a:p>
          <a:p>
            <a:endParaRPr lang="en-US" dirty="0" smtClean="0"/>
          </a:p>
          <a:p>
            <a:endParaRPr lang="en-US" dirty="0" smtClean="0"/>
          </a:p>
          <a:p>
            <a:endParaRPr lang="en-US" dirty="0"/>
          </a:p>
        </p:txBody>
      </p:sp>
      <p:sp>
        <p:nvSpPr>
          <p:cNvPr id="7" name="TextBox 6"/>
          <p:cNvSpPr txBox="1"/>
          <p:nvPr/>
        </p:nvSpPr>
        <p:spPr>
          <a:xfrm>
            <a:off x="381000" y="5334000"/>
            <a:ext cx="3962400" cy="923330"/>
          </a:xfrm>
          <a:prstGeom prst="rect">
            <a:avLst/>
          </a:prstGeom>
          <a:noFill/>
        </p:spPr>
        <p:txBody>
          <a:bodyPr wrap="square" rtlCol="0">
            <a:spAutoFit/>
          </a:bodyPr>
          <a:lstStyle/>
          <a:p>
            <a:r>
              <a:rPr lang="en-US" dirty="0" smtClean="0"/>
              <a:t>You can still broaden your child’s abilities by introducing a variety of styles of playing</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All other things considered</a:t>
            </a:r>
            <a:endParaRPr lang="en-US" dirty="0"/>
          </a:p>
        </p:txBody>
      </p:sp>
      <p:sp>
        <p:nvSpPr>
          <p:cNvPr id="3" name="Slide Number Placeholder 2"/>
          <p:cNvSpPr>
            <a:spLocks noGrp="1"/>
          </p:cNvSpPr>
          <p:nvPr>
            <p:ph type="sldNum" sz="quarter" idx="12"/>
          </p:nvPr>
        </p:nvSpPr>
        <p:spPr/>
        <p:txBody>
          <a:bodyPr/>
          <a:lstStyle/>
          <a:p>
            <a:fld id="{B34E95CE-512A-42EF-8024-763351D5CDCC}" type="slidenum">
              <a:rPr lang="en-US" smtClean="0"/>
              <a:pPr/>
              <a:t>16</a:t>
            </a:fld>
            <a:endParaRPr lang="en-US"/>
          </a:p>
        </p:txBody>
      </p:sp>
      <p:sp>
        <p:nvSpPr>
          <p:cNvPr id="6" name="Content Placeholder 5"/>
          <p:cNvSpPr>
            <a:spLocks noGrp="1"/>
          </p:cNvSpPr>
          <p:nvPr>
            <p:ph sz="quarter" idx="1"/>
          </p:nvPr>
        </p:nvSpPr>
        <p:spPr/>
        <p:txBody>
          <a:bodyPr>
            <a:normAutofit lnSpcReduction="10000"/>
          </a:bodyPr>
          <a:lstStyle/>
          <a:p>
            <a:r>
              <a:rPr lang="en-US" dirty="0" smtClean="0"/>
              <a:t>Being able to see is crucial for a child’s development. Protect children’s vision, expose children to verities of visual objects during the sensitive period is very important (Birth to five). Outdoor play improves vision.</a:t>
            </a:r>
          </a:p>
          <a:p>
            <a:r>
              <a:rPr lang="en-US" dirty="0" smtClean="0"/>
              <a:t>Protect your children from noise starting before birth</a:t>
            </a:r>
          </a:p>
          <a:p>
            <a:r>
              <a:rPr lang="en-US" dirty="0" smtClean="0"/>
              <a:t>Babies need to be touched (Skin to skin contact). </a:t>
            </a:r>
          </a:p>
          <a:p>
            <a:r>
              <a:rPr lang="en-US" dirty="0" smtClean="0"/>
              <a:t>Learned preferences for food accumulate over the first few years of life, start in the womb, last for years.</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Electronic Entertainment and Your Child’s Brain</a:t>
            </a:r>
            <a:endParaRPr lang="en-US" dirty="0"/>
          </a:p>
        </p:txBody>
      </p:sp>
      <p:sp>
        <p:nvSpPr>
          <p:cNvPr id="3" name="Slide Number Placeholder 2"/>
          <p:cNvSpPr>
            <a:spLocks noGrp="1"/>
          </p:cNvSpPr>
          <p:nvPr>
            <p:ph type="sldNum" sz="quarter" idx="12"/>
          </p:nvPr>
        </p:nvSpPr>
        <p:spPr/>
        <p:txBody>
          <a:bodyPr/>
          <a:lstStyle/>
          <a:p>
            <a:fld id="{B34E95CE-512A-42EF-8024-763351D5CDCC}" type="slidenum">
              <a:rPr lang="en-US" smtClean="0"/>
              <a:pPr/>
              <a:t>17</a:t>
            </a:fld>
            <a:endParaRPr lang="en-US"/>
          </a:p>
        </p:txBody>
      </p:sp>
      <p:sp>
        <p:nvSpPr>
          <p:cNvPr id="4" name="Content Placeholder 3"/>
          <p:cNvSpPr>
            <a:spLocks noGrp="1"/>
          </p:cNvSpPr>
          <p:nvPr>
            <p:ph sz="quarter" idx="1"/>
          </p:nvPr>
        </p:nvSpPr>
        <p:spPr/>
        <p:txBody>
          <a:bodyPr>
            <a:normAutofit fontScale="92500" lnSpcReduction="20000"/>
          </a:bodyPr>
          <a:lstStyle/>
          <a:p>
            <a:r>
              <a:rPr lang="en-US" dirty="0" smtClean="0"/>
              <a:t>A child’s brain depends on commonly available sensory experiences to help determine which neural connections should be maintained or lost.</a:t>
            </a:r>
          </a:p>
          <a:p>
            <a:r>
              <a:rPr lang="en-US" dirty="0" smtClean="0"/>
              <a:t>Multi-tasking is a myth.</a:t>
            </a:r>
          </a:p>
          <a:p>
            <a:r>
              <a:rPr lang="en-US" dirty="0" smtClean="0"/>
              <a:t>Young Children’s brains are strongly influenced by one-on-one interactions with caring adults.</a:t>
            </a:r>
          </a:p>
          <a:p>
            <a:r>
              <a:rPr lang="en-US" dirty="0" smtClean="0"/>
              <a:t>Before age two, electronic entertainment has no benefit and cleat costs.</a:t>
            </a:r>
          </a:p>
          <a:p>
            <a:r>
              <a:rPr lang="en-US" dirty="0" smtClean="0"/>
              <a:t>For older </a:t>
            </a:r>
            <a:r>
              <a:rPr lang="en-US" dirty="0" err="1" smtClean="0"/>
              <a:t>prschoolers</a:t>
            </a:r>
            <a:r>
              <a:rPr lang="en-US" dirty="0" smtClean="0"/>
              <a:t>, educational TV can be beneficial.</a:t>
            </a:r>
          </a:p>
          <a:p>
            <a:r>
              <a:rPr lang="en-US" dirty="0" smtClean="0"/>
              <a:t>For school-age children, electronic media are a mixed blessing: improving some cognitive capacities, while perhaps impairing others.</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Executive Function</a:t>
            </a:r>
            <a:endParaRPr lang="en-US" dirty="0"/>
          </a:p>
        </p:txBody>
      </p:sp>
      <p:sp>
        <p:nvSpPr>
          <p:cNvPr id="3" name="Slide Number Placeholder 2"/>
          <p:cNvSpPr>
            <a:spLocks noGrp="1"/>
          </p:cNvSpPr>
          <p:nvPr>
            <p:ph type="sldNum" sz="quarter" idx="12"/>
          </p:nvPr>
        </p:nvSpPr>
        <p:spPr/>
        <p:txBody>
          <a:bodyPr/>
          <a:lstStyle/>
          <a:p>
            <a:fld id="{B34E95CE-512A-42EF-8024-763351D5CDCC}" type="slidenum">
              <a:rPr lang="en-US" smtClean="0"/>
              <a:pPr/>
              <a:t>18</a:t>
            </a:fld>
            <a:endParaRPr lang="en-US"/>
          </a:p>
        </p:txBody>
      </p:sp>
      <p:pic>
        <p:nvPicPr>
          <p:cNvPr id="1026" name="Picture 2"/>
          <p:cNvPicPr>
            <a:picLocks noGrp="1" noChangeAspect="1" noChangeArrowheads="1"/>
          </p:cNvPicPr>
          <p:nvPr>
            <p:ph sz="quarter" idx="1"/>
          </p:nvPr>
        </p:nvPicPr>
        <p:blipFill>
          <a:blip r:embed="rId2" cstate="print"/>
          <a:stretch>
            <a:fillRect/>
          </a:stretch>
        </p:blipFill>
        <p:spPr bwMode="auto">
          <a:xfrm>
            <a:off x="228600" y="1524000"/>
            <a:ext cx="4648200" cy="4495800"/>
          </a:xfrm>
          <a:prstGeom prst="rect">
            <a:avLst/>
          </a:prstGeom>
          <a:noFill/>
          <a:ln w="9525">
            <a:noFill/>
            <a:miter lim="800000"/>
            <a:headEnd/>
            <a:tailEnd/>
          </a:ln>
        </p:spPr>
      </p:pic>
      <p:sp>
        <p:nvSpPr>
          <p:cNvPr id="7" name="Content Placeholder 6"/>
          <p:cNvSpPr>
            <a:spLocks noGrp="1"/>
          </p:cNvSpPr>
          <p:nvPr>
            <p:ph sz="quarter" idx="2"/>
          </p:nvPr>
        </p:nvSpPr>
        <p:spPr/>
        <p:txBody>
          <a:bodyPr/>
          <a:lstStyle/>
          <a:p>
            <a:r>
              <a:rPr lang="en-US" dirty="0" smtClean="0"/>
              <a:t>Learning self-control strategies at an early age can pay off for years afterward.</a:t>
            </a:r>
          </a:p>
          <a:p>
            <a:r>
              <a:rPr lang="en-US" dirty="0" smtClean="0"/>
              <a:t>Effortful control (control impulse, plan actions) is first seen around 27 to 30 months of age.</a:t>
            </a:r>
          </a:p>
          <a:p>
            <a:pPr>
              <a:buNone/>
            </a:pP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References:</a:t>
            </a:r>
            <a:endParaRPr lang="en-US" dirty="0"/>
          </a:p>
        </p:txBody>
      </p:sp>
      <p:sp>
        <p:nvSpPr>
          <p:cNvPr id="3" name="Slide Number Placeholder 2"/>
          <p:cNvSpPr>
            <a:spLocks noGrp="1"/>
          </p:cNvSpPr>
          <p:nvPr>
            <p:ph type="sldNum" sz="quarter" idx="12"/>
          </p:nvPr>
        </p:nvSpPr>
        <p:spPr/>
        <p:txBody>
          <a:bodyPr/>
          <a:lstStyle/>
          <a:p>
            <a:fld id="{B34E95CE-512A-42EF-8024-763351D5CDCC}" type="slidenum">
              <a:rPr lang="en-US" smtClean="0"/>
              <a:pPr/>
              <a:t>19</a:t>
            </a:fld>
            <a:endParaRPr lang="en-US"/>
          </a:p>
        </p:txBody>
      </p:sp>
      <p:sp>
        <p:nvSpPr>
          <p:cNvPr id="7" name="Content Placeholder 6"/>
          <p:cNvSpPr>
            <a:spLocks noGrp="1"/>
          </p:cNvSpPr>
          <p:nvPr>
            <p:ph sz="quarter" idx="1"/>
          </p:nvPr>
        </p:nvSpPr>
        <p:spPr/>
        <p:txBody>
          <a:bodyPr/>
          <a:lstStyle/>
          <a:p>
            <a:r>
              <a:rPr lang="en-US" dirty="0" smtClean="0"/>
              <a:t>How the Mind Grows from Conception to College, Welcome to your child’s Brain, by Sandra </a:t>
            </a:r>
            <a:r>
              <a:rPr lang="en-US" dirty="0" err="1" smtClean="0"/>
              <a:t>Aamodt</a:t>
            </a:r>
            <a:r>
              <a:rPr lang="en-US" dirty="0" smtClean="0"/>
              <a:t> and Sam Wang</a:t>
            </a:r>
          </a:p>
          <a:p>
            <a:r>
              <a:rPr lang="en-US" b="1" dirty="0" smtClean="0"/>
              <a:t>Assessment and Development of Executive Function (EF) During Childhood, by </a:t>
            </a:r>
            <a:r>
              <a:rPr lang="en-US" dirty="0" smtClean="0"/>
              <a:t>Peter Anderson, Child Neuropsychology: A Journal on Normal and Abnormal Development in Childhood and Adolescence, 8:2, 71-82</a:t>
            </a:r>
          </a:p>
          <a:p>
            <a:r>
              <a:rPr lang="en-US" dirty="0" smtClean="0"/>
              <a:t>http://www.zerotothree.org</a:t>
            </a:r>
          </a:p>
          <a:p>
            <a:endParaRPr lang="en-US" dirty="0" smtClean="0"/>
          </a:p>
          <a:p>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Disclaimer</a:t>
            </a:r>
            <a:endParaRPr lang="en-US" dirty="0"/>
          </a:p>
        </p:txBody>
      </p:sp>
      <p:sp>
        <p:nvSpPr>
          <p:cNvPr id="3" name="Content Placeholder 2"/>
          <p:cNvSpPr>
            <a:spLocks noGrp="1"/>
          </p:cNvSpPr>
          <p:nvPr>
            <p:ph sz="quarter" idx="1"/>
          </p:nvPr>
        </p:nvSpPr>
        <p:spPr/>
        <p:txBody>
          <a:bodyPr/>
          <a:lstStyle/>
          <a:p>
            <a:r>
              <a:rPr lang="en-US" dirty="0" smtClean="0"/>
              <a:t>I am only a parent, not a neuroscientist; All information presented here is only from my reading, my own understanding. Please use at your own risk.</a:t>
            </a:r>
          </a:p>
          <a:p>
            <a:pPr>
              <a:buNone/>
            </a:pPr>
            <a:endParaRPr lang="en-US" dirty="0"/>
          </a:p>
        </p:txBody>
      </p:sp>
      <p:sp>
        <p:nvSpPr>
          <p:cNvPr id="4" name="Slide Number Placeholder 3"/>
          <p:cNvSpPr>
            <a:spLocks noGrp="1"/>
          </p:cNvSpPr>
          <p:nvPr>
            <p:ph type="sldNum" sz="quarter" idx="12"/>
          </p:nvPr>
        </p:nvSpPr>
        <p:spPr/>
        <p:txBody>
          <a:bodyPr/>
          <a:lstStyle/>
          <a:p>
            <a:fld id="{B34E95CE-512A-42EF-8024-763351D5CDCC}" type="slidenum">
              <a:rPr lang="en-US" smtClean="0"/>
              <a:pPr/>
              <a:t>2</a:t>
            </a:fld>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B34E95CE-512A-42EF-8024-763351D5CDCC}" type="slidenum">
              <a:rPr lang="en-US" smtClean="0"/>
              <a:pPr/>
              <a:t>20</a:t>
            </a:fld>
            <a:endParaRPr lang="en-US"/>
          </a:p>
        </p:txBody>
      </p:sp>
      <p:sp>
        <p:nvSpPr>
          <p:cNvPr id="8" name="Title 7"/>
          <p:cNvSpPr>
            <a:spLocks noGrp="1"/>
          </p:cNvSpPr>
          <p:nvPr>
            <p:ph type="title" idx="4294967295"/>
          </p:nvPr>
        </p:nvSpPr>
        <p:spPr>
          <a:xfrm>
            <a:off x="0" y="4900613"/>
            <a:ext cx="7315200" cy="522287"/>
          </a:xfrm>
        </p:spPr>
        <p:txBody>
          <a:bodyPr>
            <a:normAutofit fontScale="90000"/>
          </a:bodyPr>
          <a:lstStyle/>
          <a:p>
            <a:pPr algn="ctr"/>
            <a:r>
              <a:rPr lang="en-US" dirty="0" smtClean="0"/>
              <a:t>Thank You!</a:t>
            </a:r>
            <a:endParaRPr lang="en-US" dirty="0"/>
          </a:p>
        </p:txBody>
      </p:sp>
      <p:pic>
        <p:nvPicPr>
          <p:cNvPr id="3074" name="Picture 2"/>
          <p:cNvPicPr>
            <a:picLocks noChangeAspect="1" noChangeArrowheads="1"/>
          </p:cNvPicPr>
          <p:nvPr/>
        </p:nvPicPr>
        <p:blipFill>
          <a:blip r:embed="rId2" cstate="print"/>
          <a:srcRect/>
          <a:stretch>
            <a:fillRect/>
          </a:stretch>
        </p:blipFill>
        <p:spPr bwMode="auto">
          <a:xfrm>
            <a:off x="1004887" y="1219200"/>
            <a:ext cx="6379369" cy="2895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Brain development is long process </a:t>
            </a:r>
            <a:endParaRPr lang="en-US" dirty="0"/>
          </a:p>
        </p:txBody>
      </p:sp>
      <p:sp>
        <p:nvSpPr>
          <p:cNvPr id="6" name="Content Placeholder 5"/>
          <p:cNvSpPr>
            <a:spLocks noGrp="1"/>
          </p:cNvSpPr>
          <p:nvPr>
            <p:ph sz="quarter" idx="2"/>
          </p:nvPr>
        </p:nvSpPr>
        <p:spPr>
          <a:xfrm>
            <a:off x="990600" y="1447800"/>
            <a:ext cx="7692390" cy="4572000"/>
          </a:xfrm>
        </p:spPr>
        <p:txBody>
          <a:bodyPr/>
          <a:lstStyle/>
          <a:p>
            <a:r>
              <a:rPr lang="en-US" dirty="0" smtClean="0"/>
              <a:t>The growth and maturation of a child’s brain is an intricate process taking decades, in which the brain grows and adapts to the surrounding world.</a:t>
            </a:r>
          </a:p>
          <a:p>
            <a:r>
              <a:rPr lang="en-US" dirty="0" smtClean="0"/>
              <a:t>It is a lot longer than the first three years.</a:t>
            </a:r>
          </a:p>
        </p:txBody>
      </p:sp>
      <p:sp>
        <p:nvSpPr>
          <p:cNvPr id="7" name="Slide Number Placeholder 6"/>
          <p:cNvSpPr>
            <a:spLocks noGrp="1"/>
          </p:cNvSpPr>
          <p:nvPr>
            <p:ph type="sldNum" sz="quarter" idx="12"/>
          </p:nvPr>
        </p:nvSpPr>
        <p:spPr/>
        <p:txBody>
          <a:bodyPr/>
          <a:lstStyle/>
          <a:p>
            <a:fld id="{B34E95CE-512A-42EF-8024-763351D5CDCC}" type="slidenum">
              <a:rPr lang="en-US" smtClean="0"/>
              <a:pPr/>
              <a:t>3</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jingyu.cui\Desktop\ChildDevelopment\p20018c89g122001.jpg"/>
          <p:cNvPicPr>
            <a:picLocks noChangeAspect="1" noChangeArrowheads="1"/>
          </p:cNvPicPr>
          <p:nvPr/>
        </p:nvPicPr>
        <p:blipFill>
          <a:blip r:embed="rId2" cstate="print"/>
          <a:srcRect/>
          <a:stretch>
            <a:fillRect/>
          </a:stretch>
        </p:blipFill>
        <p:spPr bwMode="auto">
          <a:xfrm>
            <a:off x="148133" y="381000"/>
            <a:ext cx="8767267" cy="5867400"/>
          </a:xfrm>
          <a:prstGeom prst="rect">
            <a:avLst/>
          </a:prstGeom>
          <a:noFill/>
        </p:spPr>
      </p:pic>
      <p:sp>
        <p:nvSpPr>
          <p:cNvPr id="5" name="Slide Number Placeholder 4"/>
          <p:cNvSpPr>
            <a:spLocks noGrp="1"/>
          </p:cNvSpPr>
          <p:nvPr>
            <p:ph type="sldNum" sz="quarter" idx="12"/>
          </p:nvPr>
        </p:nvSpPr>
        <p:spPr/>
        <p:txBody>
          <a:bodyPr/>
          <a:lstStyle/>
          <a:p>
            <a:fld id="{B34E95CE-512A-42EF-8024-763351D5CDCC}" type="slidenum">
              <a:rPr lang="en-US" smtClean="0"/>
              <a:pPr/>
              <a:t>4</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Brain That Builds Itself</a:t>
            </a:r>
            <a:endParaRPr lang="en-US" dirty="0"/>
          </a:p>
        </p:txBody>
      </p:sp>
      <p:sp>
        <p:nvSpPr>
          <p:cNvPr id="3" name="Content Placeholder 2"/>
          <p:cNvSpPr>
            <a:spLocks noGrp="1"/>
          </p:cNvSpPr>
          <p:nvPr>
            <p:ph sz="quarter" idx="1"/>
          </p:nvPr>
        </p:nvSpPr>
        <p:spPr/>
        <p:txBody>
          <a:bodyPr>
            <a:normAutofit fontScale="92500"/>
          </a:bodyPr>
          <a:lstStyle/>
          <a:p>
            <a:r>
              <a:rPr lang="en-US" dirty="0" smtClean="0"/>
              <a:t>Take a Breath and Relax: Children grow like dandelions.</a:t>
            </a:r>
          </a:p>
          <a:p>
            <a:r>
              <a:rPr lang="en-US" dirty="0" smtClean="0"/>
              <a:t>Babies’ minds are very complex right out of the box:</a:t>
            </a:r>
          </a:p>
          <a:p>
            <a:pPr lvl="1"/>
            <a:r>
              <a:rPr lang="en-US" dirty="0" smtClean="0"/>
              <a:t>Babies can detect how common or rare particular events are.</a:t>
            </a:r>
          </a:p>
          <a:p>
            <a:pPr lvl="1"/>
            <a:r>
              <a:rPr lang="en-US" dirty="0" smtClean="0"/>
              <a:t>Babies use coincidences to draw conclusions about cause and effect.</a:t>
            </a:r>
          </a:p>
          <a:p>
            <a:pPr lvl="1"/>
            <a:r>
              <a:rPr lang="en-US" dirty="0" smtClean="0"/>
              <a:t>Babies distinguish objects from agents.</a:t>
            </a:r>
          </a:p>
          <a:p>
            <a:pPr lvl="1"/>
            <a:r>
              <a:rPr lang="en-US" dirty="0" smtClean="0"/>
              <a:t>Babies organize information into categories and people into groups.</a:t>
            </a:r>
          </a:p>
          <a:p>
            <a:pPr lvl="1"/>
            <a:r>
              <a:rPr lang="en-US" dirty="0" smtClean="0"/>
              <a:t>Babies select relevant information for attention while discarding most of what goes on around them.</a:t>
            </a:r>
            <a:endParaRPr lang="en-US" dirty="0"/>
          </a:p>
        </p:txBody>
      </p:sp>
      <p:sp>
        <p:nvSpPr>
          <p:cNvPr id="4" name="Slide Number Placeholder 3"/>
          <p:cNvSpPr>
            <a:spLocks noGrp="1"/>
          </p:cNvSpPr>
          <p:nvPr>
            <p:ph type="sldNum" sz="quarter" idx="12"/>
          </p:nvPr>
        </p:nvSpPr>
        <p:spPr/>
        <p:txBody>
          <a:bodyPr/>
          <a:lstStyle/>
          <a:p>
            <a:fld id="{B34E95CE-512A-42EF-8024-763351D5CDCC}" type="slidenum">
              <a:rPr lang="en-US" smtClean="0"/>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914400" y="0"/>
            <a:ext cx="7772400" cy="990600"/>
          </a:xfrm>
        </p:spPr>
        <p:txBody>
          <a:bodyPr/>
          <a:lstStyle/>
          <a:p>
            <a:r>
              <a:rPr lang="en-US" dirty="0" smtClean="0"/>
              <a:t>Conception to Birth</a:t>
            </a:r>
            <a:endParaRPr lang="en-US" dirty="0"/>
          </a:p>
        </p:txBody>
      </p:sp>
      <p:sp>
        <p:nvSpPr>
          <p:cNvPr id="3" name="Slide Number Placeholder 2"/>
          <p:cNvSpPr>
            <a:spLocks noGrp="1"/>
          </p:cNvSpPr>
          <p:nvPr>
            <p:ph type="sldNum" sz="quarter" idx="12"/>
          </p:nvPr>
        </p:nvSpPr>
        <p:spPr/>
        <p:txBody>
          <a:bodyPr/>
          <a:lstStyle/>
          <a:p>
            <a:fld id="{B34E95CE-512A-42EF-8024-763351D5CDCC}" type="slidenum">
              <a:rPr lang="en-US" smtClean="0"/>
              <a:pPr/>
              <a:t>6</a:t>
            </a:fld>
            <a:endParaRPr lang="en-US"/>
          </a:p>
        </p:txBody>
      </p:sp>
      <p:sp>
        <p:nvSpPr>
          <p:cNvPr id="8" name="Content Placeholder 7"/>
          <p:cNvSpPr>
            <a:spLocks noGrp="1"/>
          </p:cNvSpPr>
          <p:nvPr>
            <p:ph sz="quarter" idx="2"/>
          </p:nvPr>
        </p:nvSpPr>
        <p:spPr>
          <a:xfrm>
            <a:off x="4191000" y="1066800"/>
            <a:ext cx="4724400" cy="4953000"/>
          </a:xfrm>
        </p:spPr>
        <p:txBody>
          <a:bodyPr>
            <a:normAutofit fontScale="92500" lnSpcReduction="20000"/>
          </a:bodyPr>
          <a:lstStyle/>
          <a:p>
            <a:pPr>
              <a:buFont typeface="Arial" pitchFamily="34" charset="0"/>
              <a:buChar char="•"/>
            </a:pPr>
            <a:r>
              <a:rPr lang="en-US" dirty="0" smtClean="0"/>
              <a:t>3 weeks: neural tube forms (later becomes brain and spinal cord)</a:t>
            </a:r>
          </a:p>
          <a:p>
            <a:pPr>
              <a:buFont typeface="Arial" pitchFamily="34" charset="0"/>
              <a:buChar char="•"/>
            </a:pPr>
            <a:r>
              <a:rPr lang="en-US" dirty="0" smtClean="0"/>
              <a:t>6 weeks: Divides neural tube into distinct regions</a:t>
            </a:r>
          </a:p>
          <a:p>
            <a:pPr>
              <a:buFont typeface="Arial" pitchFamily="34" charset="0"/>
              <a:buChar char="•"/>
            </a:pPr>
            <a:r>
              <a:rPr lang="en-US" dirty="0" smtClean="0"/>
              <a:t>Early stage of the brain development is the production of new cells</a:t>
            </a:r>
          </a:p>
          <a:p>
            <a:pPr>
              <a:buFont typeface="Arial" pitchFamily="34" charset="0"/>
              <a:buChar char="•"/>
            </a:pPr>
            <a:r>
              <a:rPr lang="en-US" dirty="0" smtClean="0"/>
              <a:t>20 weeks, cells begin to differentiate</a:t>
            </a:r>
          </a:p>
          <a:p>
            <a:pPr>
              <a:buFont typeface="Arial" pitchFamily="34" charset="0"/>
              <a:buChar char="•"/>
            </a:pPr>
            <a:r>
              <a:rPr lang="en-US" dirty="0" smtClean="0"/>
              <a:t>First step of the wiring process begins before birth</a:t>
            </a:r>
          </a:p>
          <a:p>
            <a:pPr>
              <a:buFont typeface="Arial" pitchFamily="34" charset="0"/>
              <a:buChar char="•"/>
            </a:pPr>
            <a:r>
              <a:rPr lang="en-US" dirty="0" smtClean="0"/>
              <a:t>Synapses formation and planed cell death also start before birth</a:t>
            </a:r>
          </a:p>
          <a:p>
            <a:pPr>
              <a:buFont typeface="Arial" pitchFamily="34" charset="0"/>
              <a:buChar char="•"/>
            </a:pPr>
            <a:endParaRPr lang="en-US" dirty="0" smtClean="0"/>
          </a:p>
          <a:p>
            <a:pPr>
              <a:buFont typeface="Arial" pitchFamily="34" charset="0"/>
              <a:buChar char="•"/>
            </a:pPr>
            <a:endParaRPr lang="en-US" dirty="0"/>
          </a:p>
        </p:txBody>
      </p:sp>
      <p:pic>
        <p:nvPicPr>
          <p:cNvPr id="5" name="Picture 2" descr="C:\Users\jingyu.cui\Desktop\ChildDevelopment\imagesCAAR48Y9.jpg"/>
          <p:cNvPicPr>
            <a:picLocks noChangeAspect="1" noChangeArrowheads="1"/>
          </p:cNvPicPr>
          <p:nvPr/>
        </p:nvPicPr>
        <p:blipFill>
          <a:blip r:embed="rId2" cstate="print"/>
          <a:srcRect/>
          <a:stretch>
            <a:fillRect/>
          </a:stretch>
        </p:blipFill>
        <p:spPr bwMode="auto">
          <a:xfrm>
            <a:off x="0" y="1295400"/>
            <a:ext cx="4191000" cy="4648200"/>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Babies are super-effective learners</a:t>
            </a:r>
            <a:endParaRPr lang="en-US" dirty="0"/>
          </a:p>
        </p:txBody>
      </p:sp>
      <p:sp>
        <p:nvSpPr>
          <p:cNvPr id="3" name="Content Placeholder 2"/>
          <p:cNvSpPr>
            <a:spLocks noGrp="1"/>
          </p:cNvSpPr>
          <p:nvPr>
            <p:ph sz="quarter" idx="1"/>
          </p:nvPr>
        </p:nvSpPr>
        <p:spPr/>
        <p:txBody>
          <a:bodyPr/>
          <a:lstStyle/>
          <a:p>
            <a:r>
              <a:rPr lang="en-US" dirty="0" smtClean="0"/>
              <a:t>Unlike many animals, people are not hardwired to be a good fit to their environment at birth. </a:t>
            </a:r>
          </a:p>
          <a:p>
            <a:r>
              <a:rPr lang="en-US" dirty="0" smtClean="0"/>
              <a:t>Babies are equipped with the skills  required to adapt to a wide variety of conditions.</a:t>
            </a:r>
          </a:p>
          <a:p>
            <a:r>
              <a:rPr lang="en-US" dirty="0" smtClean="0"/>
              <a:t>The benefits of this approach are enormous, so are the cost.</a:t>
            </a:r>
          </a:p>
          <a:p>
            <a:r>
              <a:rPr lang="en-US" dirty="0" smtClean="0"/>
              <a:t>BABIES are BORN TO LEARN; they are not passive learners.</a:t>
            </a:r>
            <a:endParaRPr lang="en-US" dirty="0"/>
          </a:p>
        </p:txBody>
      </p:sp>
      <p:sp>
        <p:nvSpPr>
          <p:cNvPr id="4" name="Slide Number Placeholder 3"/>
          <p:cNvSpPr>
            <a:spLocks noGrp="1"/>
          </p:cNvSpPr>
          <p:nvPr>
            <p:ph type="sldNum" sz="quarter" idx="12"/>
          </p:nvPr>
        </p:nvSpPr>
        <p:spPr/>
        <p:txBody>
          <a:bodyPr/>
          <a:lstStyle/>
          <a:p>
            <a:fld id="{B34E95CE-512A-42EF-8024-763351D5CDCC}" type="slidenum">
              <a:rPr lang="en-US" smtClean="0"/>
              <a:pPr/>
              <a:t>7</a:t>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First Two Years</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It is a period of intense learning: vision, motor skills, and language.</a:t>
            </a:r>
          </a:p>
          <a:p>
            <a:r>
              <a:rPr lang="en-US" dirty="0" smtClean="0"/>
              <a:t>A huge number of connections between neurons are added to the baby’s brain: a baby’s brain reaches 70% of adults size by 1</a:t>
            </a:r>
            <a:r>
              <a:rPr lang="en-US" baseline="30000" dirty="0" smtClean="0"/>
              <a:t>st</a:t>
            </a:r>
            <a:r>
              <a:rPr lang="en-US" dirty="0" smtClean="0"/>
              <a:t> birthday; 80% by the second. </a:t>
            </a:r>
          </a:p>
          <a:p>
            <a:r>
              <a:rPr lang="en-US" dirty="0" smtClean="0"/>
              <a:t>The formation of new synapses are relatively nonselective connections at this stage; then gradually the brain will remove the ones that aren’t used often enough. Life experience is like the pruning process.</a:t>
            </a:r>
            <a:endParaRPr lang="en-US" dirty="0"/>
          </a:p>
        </p:txBody>
      </p:sp>
      <p:sp>
        <p:nvSpPr>
          <p:cNvPr id="5" name="Slide Number Placeholder 4"/>
          <p:cNvSpPr>
            <a:spLocks noGrp="1"/>
          </p:cNvSpPr>
          <p:nvPr>
            <p:ph type="sldNum" sz="quarter" idx="12"/>
          </p:nvPr>
        </p:nvSpPr>
        <p:spPr/>
        <p:txBody>
          <a:bodyPr/>
          <a:lstStyle/>
          <a:p>
            <a:fld id="{B34E95CE-512A-42EF-8024-763351D5CDCC}" type="slidenum">
              <a:rPr lang="en-US" smtClean="0"/>
              <a:pPr/>
              <a:t>8</a:t>
            </a:fld>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Nature Versus Nurture</a:t>
            </a:r>
            <a:endParaRPr lang="en-US" dirty="0"/>
          </a:p>
        </p:txBody>
      </p:sp>
      <p:sp>
        <p:nvSpPr>
          <p:cNvPr id="3" name="Slide Number Placeholder 2"/>
          <p:cNvSpPr>
            <a:spLocks noGrp="1"/>
          </p:cNvSpPr>
          <p:nvPr>
            <p:ph type="sldNum" sz="quarter" idx="12"/>
          </p:nvPr>
        </p:nvSpPr>
        <p:spPr/>
        <p:txBody>
          <a:bodyPr/>
          <a:lstStyle/>
          <a:p>
            <a:fld id="{B34E95CE-512A-42EF-8024-763351D5CDCC}" type="slidenum">
              <a:rPr lang="en-US" smtClean="0"/>
              <a:pPr/>
              <a:t>9</a:t>
            </a:fld>
            <a:endParaRPr lang="en-US"/>
          </a:p>
        </p:txBody>
      </p:sp>
      <p:sp>
        <p:nvSpPr>
          <p:cNvPr id="4" name="Content Placeholder 3"/>
          <p:cNvSpPr>
            <a:spLocks noGrp="1"/>
          </p:cNvSpPr>
          <p:nvPr>
            <p:ph sz="quarter" idx="1"/>
          </p:nvPr>
        </p:nvSpPr>
        <p:spPr/>
        <p:txBody>
          <a:bodyPr>
            <a:normAutofit lnSpcReduction="10000"/>
          </a:bodyPr>
          <a:lstStyle/>
          <a:p>
            <a:r>
              <a:rPr lang="en-US" dirty="0" smtClean="0"/>
              <a:t>A child’s brain builds itself through largely automatic programs, and it adapts to its environment.</a:t>
            </a:r>
          </a:p>
          <a:p>
            <a:r>
              <a:rPr lang="en-US" dirty="0" smtClean="0"/>
              <a:t>Genes establish a program to build a brain, but that brain reacts to the world, extensively tuning itself to local conditions as a child grows.</a:t>
            </a:r>
          </a:p>
          <a:p>
            <a:r>
              <a:rPr lang="en-US" dirty="0" smtClean="0"/>
              <a:t>A child’s heredity is not destiny. </a:t>
            </a:r>
          </a:p>
          <a:p>
            <a:r>
              <a:rPr lang="en-US" dirty="0" smtClean="0"/>
              <a:t>Some environmental effects on development cannot be undone, like native language.</a:t>
            </a:r>
          </a:p>
          <a:p>
            <a:r>
              <a:rPr lang="en-US" dirty="0" smtClean="0"/>
              <a:t>Genes and environment are irrevocably entangled throughout your child’s life.</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2025</TotalTime>
  <Words>1131</Words>
  <Application>Microsoft Office PowerPoint</Application>
  <PresentationFormat>On-screen Show (4:3)</PresentationFormat>
  <Paragraphs>109</Paragraphs>
  <Slides>20</Slides>
  <Notes>5</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Equity</vt:lpstr>
      <vt:lpstr>A Child’s Brain</vt:lpstr>
      <vt:lpstr>Disclaimer</vt:lpstr>
      <vt:lpstr>Brain development is long process </vt:lpstr>
      <vt:lpstr>PowerPoint Presentation</vt:lpstr>
      <vt:lpstr>Brain That Builds Itself</vt:lpstr>
      <vt:lpstr>Conception to Birth</vt:lpstr>
      <vt:lpstr>Babies are super-effective learners</vt:lpstr>
      <vt:lpstr>First Two Years</vt:lpstr>
      <vt:lpstr>Nature Versus Nurture</vt:lpstr>
      <vt:lpstr>Sensitive Periods</vt:lpstr>
      <vt:lpstr>Sensitive Periods</vt:lpstr>
      <vt:lpstr>Learning Language</vt:lpstr>
      <vt:lpstr>Sensitive Periods for language </vt:lpstr>
      <vt:lpstr>Gender Difference</vt:lpstr>
      <vt:lpstr>Big Gender Differences </vt:lpstr>
      <vt:lpstr>All other things considered</vt:lpstr>
      <vt:lpstr>Electronic Entertainment and Your Child’s Brain</vt:lpstr>
      <vt:lpstr>Executive Function</vt:lpstr>
      <vt:lpstr>References:</vt:lpstr>
      <vt:lpstr>Thank You!</vt:lpstr>
    </vt:vector>
  </TitlesOfParts>
  <Company>Shell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Jingyu.Cui</dc:creator>
  <cp:lastModifiedBy>Barb</cp:lastModifiedBy>
  <cp:revision>26</cp:revision>
  <dcterms:created xsi:type="dcterms:W3CDTF">2013-02-15T20:33:52Z</dcterms:created>
  <dcterms:modified xsi:type="dcterms:W3CDTF">2013-02-22T01:23:11Z</dcterms:modified>
</cp:coreProperties>
</file>